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8" r:id="rId3"/>
    <p:sldId id="27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9" r:id="rId14"/>
    <p:sldId id="288" r:id="rId15"/>
    <p:sldId id="290" r:id="rId16"/>
    <p:sldId id="291" r:id="rId17"/>
    <p:sldId id="292" r:id="rId18"/>
    <p:sldId id="294" r:id="rId19"/>
    <p:sldId id="295" r:id="rId20"/>
    <p:sldId id="296" r:id="rId21"/>
    <p:sldId id="297" r:id="rId22"/>
    <p:sldId id="298" r:id="rId23"/>
    <p:sldId id="299" r:id="rId24"/>
    <p:sldId id="301" r:id="rId25"/>
    <p:sldId id="302" r:id="rId26"/>
    <p:sldId id="300" r:id="rId27"/>
    <p:sldId id="303" r:id="rId28"/>
    <p:sldId id="304" r:id="rId29"/>
    <p:sldId id="310" r:id="rId30"/>
    <p:sldId id="305" r:id="rId31"/>
    <p:sldId id="306" r:id="rId32"/>
    <p:sldId id="307" r:id="rId33"/>
    <p:sldId id="308" r:id="rId34"/>
    <p:sldId id="311" r:id="rId35"/>
    <p:sldId id="309" r:id="rId36"/>
    <p:sldId id="312" r:id="rId37"/>
    <p:sldId id="313" r:id="rId38"/>
    <p:sldId id="314" r:id="rId39"/>
    <p:sldId id="315" r:id="rId40"/>
    <p:sldId id="316" r:id="rId41"/>
    <p:sldId id="27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90D0"/>
    <a:srgbClr val="82AAEA"/>
    <a:srgbClr val="33B2E2"/>
    <a:srgbClr val="215FC3"/>
    <a:srgbClr val="79E5FF"/>
    <a:srgbClr val="0F6EC7"/>
    <a:srgbClr val="3A78DE"/>
    <a:srgbClr val="BBEFE9"/>
    <a:srgbClr val="EFFCFA"/>
    <a:srgbClr val="8BE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4" autoAdjust="0"/>
    <p:restoredTop sz="78702"/>
  </p:normalViewPr>
  <p:slideViewPr>
    <p:cSldViewPr snapToGrid="0">
      <p:cViewPr>
        <p:scale>
          <a:sx n="82" d="100"/>
          <a:sy n="82" d="100"/>
        </p:scale>
        <p:origin x="118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 dirty="0">
              <a:latin typeface="FZFangSong-Z02S" panose="02000000000000000000" pitchFamily="2" charset="-122"/>
              <a:ea typeface="FZFangSong-Z02S" panose="020000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7B41C-55C6-AA4D-9D10-2CC5C4F729B8}" type="datetime1">
              <a:rPr kumimoji="1" lang="zh-CN" altLang="en-US" smtClean="0">
                <a:latin typeface="FZFangSong-Z02S" panose="02000000000000000000" pitchFamily="2" charset="-122"/>
                <a:ea typeface="FZFangSong-Z02S" panose="02000000000000000000" pitchFamily="2" charset="-122"/>
              </a:rPr>
              <a:pPr/>
              <a:t>2022/1/23</a:t>
            </a:fld>
            <a:endParaRPr kumimoji="1" lang="zh-CN" altLang="en-US" dirty="0">
              <a:latin typeface="FZFangSong-Z02S" panose="02000000000000000000" pitchFamily="2" charset="-122"/>
              <a:ea typeface="FZFangSong-Z02S" panose="020000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 dirty="0">
              <a:latin typeface="FZFangSong-Z02S" panose="02000000000000000000" pitchFamily="2" charset="-122"/>
              <a:ea typeface="FZFangSong-Z02S" panose="020000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64C2F-3442-F444-92ED-0A9076812EA2}" type="slidenum">
              <a:rPr kumimoji="1" lang="zh-CN" altLang="en-US" smtClean="0">
                <a:latin typeface="FZFangSong-Z02S" panose="02000000000000000000" pitchFamily="2" charset="-122"/>
                <a:ea typeface="FZFangSong-Z02S" panose="02000000000000000000" pitchFamily="2" charset="-122"/>
              </a:rPr>
              <a:pPr/>
              <a:t>‹#›</a:t>
            </a:fld>
            <a:endParaRPr kumimoji="1" lang="zh-CN" altLang="en-US" dirty="0">
              <a:latin typeface="FZFangSong-Z02S" panose="02000000000000000000" pitchFamily="2" charset="-122"/>
              <a:ea typeface="FZFangSong-Z02S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ZFangSong-Z02S" panose="02000000000000000000" pitchFamily="2" charset="-122"/>
                <a:ea typeface="FZFangSong-Z02S" panose="02000000000000000000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ZFangSong-Z02S" panose="02000000000000000000" pitchFamily="2" charset="-122"/>
                <a:ea typeface="FZFangSong-Z02S" panose="02000000000000000000" pitchFamily="2" charset="-122"/>
              </a:defRPr>
            </a:lvl1pPr>
          </a:lstStyle>
          <a:p>
            <a:fld id="{63A05F16-8E2F-274A-861C-435AE2937111}" type="datetime1">
              <a:rPr kumimoji="1" lang="zh-CN" altLang="en-US" smtClean="0"/>
              <a:pPr/>
              <a:t>2022/1/23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ZFangSong-Z02S" panose="02000000000000000000" pitchFamily="2" charset="-122"/>
                <a:ea typeface="FZFangSong-Z02S" panose="02000000000000000000" pitchFamily="2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ZFangSong-Z02S" panose="02000000000000000000" pitchFamily="2" charset="-122"/>
                <a:ea typeface="FZFangSong-Z02S" panose="02000000000000000000" pitchFamily="2" charset="-122"/>
              </a:defRPr>
            </a:lvl1pPr>
          </a:lstStyle>
          <a:p>
            <a:fld id="{3DAF0EED-9229-9448-9314-2D1876BE30B4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ZFangSong-Z02S" panose="02000000000000000000" pitchFamily="2" charset="-122"/>
        <a:ea typeface="FZFangSong-Z02S" panose="02000000000000000000" pitchFamily="2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ZFangSong-Z02S" panose="02000000000000000000" pitchFamily="2" charset="-122"/>
        <a:ea typeface="FZFangSong-Z02S" panose="02000000000000000000" pitchFamily="2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ZFangSong-Z02S" panose="02000000000000000000" pitchFamily="2" charset="-122"/>
        <a:ea typeface="FZFangSong-Z02S" panose="02000000000000000000" pitchFamily="2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ZFangSong-Z02S" panose="02000000000000000000" pitchFamily="2" charset="-122"/>
        <a:ea typeface="FZFangSong-Z02S" panose="02000000000000000000" pitchFamily="2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ZFangSong-Z02S" panose="02000000000000000000" pitchFamily="2" charset="-122"/>
        <a:ea typeface="FZFangSong-Z02S" panose="020000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FZFangSong-Z02S" panose="02000000000000000000" pitchFamily="2" charset="-122"/>
                <a:ea typeface="FZFangSong-Z02S" panose="02000000000000000000" pitchFamily="2" charset="-122"/>
                <a:cs typeface="+mn-cs"/>
              </a:rPr>
              <a:t>初始化在线网络结构，输入为游戏的状态的维度，这里为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FZFangSong-Z02S" panose="02000000000000000000" pitchFamily="2" charset="-122"/>
                <a:ea typeface="FZFangSong-Z02S" panose="02000000000000000000" pitchFamily="2" charset="-122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FZFangSong-Z02S" panose="02000000000000000000" pitchFamily="2" charset="-122"/>
                <a:ea typeface="FZFangSong-Z02S" panose="02000000000000000000" pitchFamily="2" charset="-122"/>
                <a:cs typeface="+mn-cs"/>
              </a:rPr>
              <a:t>，分别代表位置和速 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FZFangSong-Z02S" panose="02000000000000000000" pitchFamily="2" charset="-122"/>
                <a:ea typeface="FZFangSong-Z02S" panose="02000000000000000000" pitchFamily="2" charset="-122"/>
                <a:cs typeface="+mn-cs"/>
              </a:rPr>
              <a:t>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FZFangSong-Z02S" panose="02000000000000000000" pitchFamily="2" charset="-122"/>
                <a:ea typeface="FZFangSong-Z02S" panose="02000000000000000000" pitchFamily="2" charset="-122"/>
                <a:cs typeface="+mn-cs"/>
              </a:rPr>
              <a:t>隐藏层的个数设置为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FZFangSong-Z02S" panose="02000000000000000000" pitchFamily="2" charset="-122"/>
                <a:ea typeface="FZFangSong-Z02S" panose="02000000000000000000" pitchFamily="2" charset="-122"/>
                <a:cs typeface="+mn-cs"/>
              </a:rPr>
              <a:t>24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FZFangSong-Z02S" panose="02000000000000000000" pitchFamily="2" charset="-122"/>
                <a:ea typeface="FZFangSong-Z02S" panose="02000000000000000000" pitchFamily="2" charset="-122"/>
                <a:cs typeface="+mn-cs"/>
              </a:rPr>
              <a:t>，输出层神经元个数为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FZFangSong-Z02S" panose="02000000000000000000" pitchFamily="2" charset="-122"/>
                <a:ea typeface="FZFangSong-Z02S" panose="02000000000000000000" pitchFamily="2" charset="-122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FZFangSong-Z02S" panose="02000000000000000000" pitchFamily="2" charset="-122"/>
                <a:ea typeface="FZFangSong-Z02S" panose="02000000000000000000" pitchFamily="2" charset="-122"/>
                <a:cs typeface="+mn-cs"/>
              </a:rPr>
              <a:t>，分别表示向左，不动和向右，设定学习 率为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FZFangSong-Z02S" panose="02000000000000000000" pitchFamily="2" charset="-122"/>
                <a:ea typeface="FZFangSong-Z02S" panose="02000000000000000000" pitchFamily="2" charset="-122"/>
                <a:cs typeface="+mn-cs"/>
              </a:rPr>
              <a:t>0.01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FZFangSong-Z02S" panose="02000000000000000000" pitchFamily="2" charset="-122"/>
                <a:ea typeface="FZFangSong-Z02S" panose="02000000000000000000" pitchFamily="2" charset="-122"/>
                <a:cs typeface="+mn-cs"/>
              </a:rPr>
              <a:t>。 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2022/1/23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373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2022/1/24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61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688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627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139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57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052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938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6284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966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14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2022/1/24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892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8449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800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966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656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339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770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9336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183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18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2022/1/25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40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06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2022/1/24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36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2022/1/24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874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2022/1/24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488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2022/1/24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16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2022/1/24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43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2022/1/24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592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A05F16-8E2F-274A-861C-435AE2937111}" type="datetime1">
              <a:rPr kumimoji="1" lang="zh-CN" altLang="en-US" smtClean="0"/>
              <a:pPr/>
              <a:t>2022/1/24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F0EED-9229-9448-9314-2D1876BE30B4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50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47"/>
          <p:cNvSpPr/>
          <p:nvPr userDrawn="1"/>
        </p:nvSpPr>
        <p:spPr>
          <a:xfrm>
            <a:off x="5326602" y="0"/>
            <a:ext cx="5974672" cy="6858000"/>
          </a:xfrm>
          <a:prstGeom prst="parallelogram">
            <a:avLst>
              <a:gd name="adj" fmla="val 33767"/>
            </a:avLst>
          </a:prstGeom>
          <a:gradFill>
            <a:gsLst>
              <a:gs pos="0">
                <a:srgbClr val="33B2E2">
                  <a:alpha val="60000"/>
                </a:srgbClr>
              </a:gs>
              <a:gs pos="82000">
                <a:srgbClr val="79E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ID" b="0" i="0" dirty="0">
              <a:latin typeface="FZFangSong-Z02S" panose="02000000000000000000" pitchFamily="2" charset="-122"/>
            </a:endParaRPr>
          </a:p>
        </p:txBody>
      </p:sp>
      <p:sp>
        <p:nvSpPr>
          <p:cNvPr id="11" name="Parallelogram 48"/>
          <p:cNvSpPr/>
          <p:nvPr userDrawn="1"/>
        </p:nvSpPr>
        <p:spPr>
          <a:xfrm rot="10800000">
            <a:off x="7655934" y="1069677"/>
            <a:ext cx="4763925" cy="5788319"/>
          </a:xfrm>
          <a:prstGeom prst="parallelogram">
            <a:avLst>
              <a:gd name="adj" fmla="val 36976"/>
            </a:avLst>
          </a:prstGeom>
          <a:gradFill>
            <a:gsLst>
              <a:gs pos="0">
                <a:srgbClr val="33B2E2">
                  <a:alpha val="60000"/>
                </a:srgbClr>
              </a:gs>
              <a:gs pos="82000">
                <a:srgbClr val="79E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ID" b="0" i="0" dirty="0">
              <a:latin typeface="FZFangSong-Z02S" panose="02000000000000000000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3430" y="3230557"/>
            <a:ext cx="7165976" cy="5399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4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</a:defRPr>
            </a:lvl1pPr>
            <a:lvl2pPr marL="457200" indent="0">
              <a:buFontTx/>
              <a:buNone/>
              <a:defRPr sz="44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</a:defRPr>
            </a:lvl2pPr>
            <a:lvl3pPr marL="914400" indent="0">
              <a:buFontTx/>
              <a:buNone/>
              <a:defRPr sz="44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</a:defRPr>
            </a:lvl3pPr>
            <a:lvl4pPr marL="1371600" indent="0">
              <a:buFontTx/>
              <a:buNone/>
              <a:defRPr sz="44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</a:defRPr>
            </a:lvl4pPr>
            <a:lvl5pPr marL="1828800" indent="0">
              <a:buFontTx/>
              <a:buNone/>
              <a:defRPr sz="44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122920" y="4179609"/>
            <a:ext cx="7165976" cy="5399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0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</a:defRPr>
            </a:lvl1pPr>
            <a:lvl2pPr marL="457200" indent="0">
              <a:buFontTx/>
              <a:buNone/>
              <a:defRPr sz="44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</a:defRPr>
            </a:lvl2pPr>
            <a:lvl3pPr marL="914400" indent="0">
              <a:buFontTx/>
              <a:buNone/>
              <a:defRPr sz="44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</a:defRPr>
            </a:lvl3pPr>
            <a:lvl4pPr marL="1371600" indent="0">
              <a:buFontTx/>
              <a:buNone/>
              <a:defRPr sz="44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</a:defRPr>
            </a:lvl4pPr>
            <a:lvl5pPr marL="1828800" indent="0">
              <a:buFontTx/>
              <a:buNone/>
              <a:defRPr sz="44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组织架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74300" y="300276"/>
            <a:ext cx="9203100" cy="348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 marL="0" indent="0">
              <a:buNone/>
              <a:defRPr sz="3000" b="1" i="0">
                <a:ln>
                  <a:noFill/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  <a:lvl5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大标题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2"/>
          </p:nvPr>
        </p:nvSpPr>
        <p:spPr>
          <a:xfrm>
            <a:off x="474300" y="1125968"/>
            <a:ext cx="11081266" cy="47668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-12700" y="260010"/>
            <a:ext cx="360000" cy="43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74300" y="300276"/>
            <a:ext cx="9203100" cy="348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 marL="0" indent="0">
              <a:buNone/>
              <a:defRPr sz="3000" b="1" i="0">
                <a:ln>
                  <a:noFill/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  <a:lvl5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大标题</a:t>
            </a:r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22"/>
          </p:nvPr>
        </p:nvSpPr>
        <p:spPr>
          <a:xfrm>
            <a:off x="474300" y="1125968"/>
            <a:ext cx="11081266" cy="47668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lnSpc>
                <a:spcPct val="100000"/>
              </a:lnSpc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12700" y="260010"/>
            <a:ext cx="360000" cy="43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联系我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51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9" hasCustomPrompt="1"/>
          </p:nvPr>
        </p:nvSpPr>
        <p:spPr>
          <a:xfrm>
            <a:off x="720000" y="5094200"/>
            <a:ext cx="6298641" cy="1875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 marL="0" indent="0" algn="l">
              <a:buNone/>
              <a:defRPr sz="1600" b="0" i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  <a:lvl5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邮件：</a:t>
            </a:r>
            <a:r>
              <a:rPr kumimoji="1" lang="en-GB" altLang="zh-CN" dirty="0" err="1"/>
              <a:t>press@baai.ac.cn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30" hasCustomPrompt="1"/>
          </p:nvPr>
        </p:nvSpPr>
        <p:spPr>
          <a:xfrm>
            <a:off x="720001" y="5449712"/>
            <a:ext cx="6298640" cy="1875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 marL="0" indent="0" algn="l">
              <a:buNone/>
              <a:defRPr sz="1600" b="0" i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  <a:lvl5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电话：</a:t>
            </a:r>
            <a:r>
              <a:rPr kumimoji="1" lang="en-US" altLang="zh-CN" dirty="0"/>
              <a:t>010 - 6893 3383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000" y="5805224"/>
            <a:ext cx="6298641" cy="2228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 marL="0" indent="0" algn="l">
              <a:buNone/>
              <a:defRPr sz="1600" b="0" i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  <a:lvl5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地址：北京市海淀区知春路</a:t>
            </a:r>
            <a:r>
              <a:rPr kumimoji="1" lang="en-US" altLang="zh-CN" dirty="0"/>
              <a:t>27</a:t>
            </a:r>
            <a:r>
              <a:rPr kumimoji="1" lang="zh-CN" altLang="en-US" dirty="0"/>
              <a:t>号（量子芯座）七层</a:t>
            </a:r>
          </a:p>
        </p:txBody>
      </p:sp>
      <p:sp>
        <p:nvSpPr>
          <p:cNvPr id="11" name="文本占位符 6"/>
          <p:cNvSpPr>
            <a:spLocks noGrp="1"/>
          </p:cNvSpPr>
          <p:nvPr>
            <p:ph type="body" sz="quarter" idx="33" hasCustomPrompt="1"/>
          </p:nvPr>
        </p:nvSpPr>
        <p:spPr>
          <a:xfrm>
            <a:off x="720000" y="4410343"/>
            <a:ext cx="2099400" cy="348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 marL="0" indent="0">
              <a:buNone/>
              <a:defRPr sz="3000" b="1" i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  <a:lvl5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联系我们</a:t>
            </a:r>
          </a:p>
        </p:txBody>
      </p:sp>
      <p:pic>
        <p:nvPicPr>
          <p:cNvPr id="10" name="图片 9" descr="图片包含 游戏机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461845" y="6544233"/>
            <a:ext cx="501855" cy="127615"/>
          </a:xfrm>
          <a:prstGeom prst="rect">
            <a:avLst/>
          </a:prstGeom>
        </p:spPr>
      </p:pic>
      <p:sp>
        <p:nvSpPr>
          <p:cNvPr id="13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11194231" y="6555701"/>
            <a:ext cx="361335" cy="1276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FZFangSong-Z02S" panose="02000000000000000000" pitchFamily="2" charset="-122"/>
                <a:ea typeface="FZFangSong-Z02S" panose="02000000000000000000" pitchFamily="2" charset="-122"/>
              </a:defRPr>
            </a:lvl1pPr>
          </a:lstStyle>
          <a:p>
            <a:fld id="{CFA165D2-0530-E94C-A987-BD40D545B1E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149968" y="4938045"/>
            <a:ext cx="1210885" cy="1210885"/>
          </a:xfrm>
          <a:prstGeom prst="rect">
            <a:avLst/>
          </a:prstGeom>
        </p:spPr>
      </p:pic>
      <p:sp>
        <p:nvSpPr>
          <p:cNvPr id="15" name="文本占位符 6"/>
          <p:cNvSpPr>
            <a:spLocks noGrp="1"/>
          </p:cNvSpPr>
          <p:nvPr>
            <p:ph type="body" sz="quarter" idx="34" hasCustomPrompt="1"/>
          </p:nvPr>
        </p:nvSpPr>
        <p:spPr>
          <a:xfrm>
            <a:off x="10395578" y="4990064"/>
            <a:ext cx="196769" cy="1094700"/>
          </a:xfrm>
          <a:prstGeom prst="rect">
            <a:avLst/>
          </a:prstGeom>
          <a:noFill/>
          <a:ln>
            <a:noFill/>
          </a:ln>
        </p:spPr>
        <p:txBody>
          <a:bodyPr vert="eaVert" lIns="0" tIns="0" rIns="0" bIns="0" anchor="t"/>
          <a:lstStyle>
            <a:lvl1pPr marL="0" indent="0" algn="ctr">
              <a:buNone/>
              <a:defRPr sz="1600" b="0" i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  <a:lvl5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智源公众号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时间轴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b="1" dirty="0"/>
              <a:t>强化学习实践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A99B4861-BDD5-6341-842F-2B74D8D36231}"/>
              </a:ext>
            </a:extLst>
          </p:cNvPr>
          <p:cNvSpPr txBox="1">
            <a:spLocks/>
          </p:cNvSpPr>
          <p:nvPr/>
        </p:nvSpPr>
        <p:spPr>
          <a:xfrm>
            <a:off x="5715000" y="6318095"/>
            <a:ext cx="6477000" cy="53990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4400" kern="12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4400" kern="12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4400" kern="12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4400" kern="1200">
                <a:solidFill>
                  <a:schemeClr val="bg1"/>
                </a:solidFill>
                <a:latin typeface="FZXiaoBiaoSong-B05" panose="02000000000000000000" pitchFamily="2" charset="-122"/>
                <a:ea typeface="FZXiaoBiaoSong-B05" panose="02000000000000000000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袁莎</a:t>
            </a:r>
            <a:r>
              <a:rPr lang="en-US" altLang="zh-CN" sz="2000" dirty="0"/>
              <a:t>, </a:t>
            </a:r>
            <a:r>
              <a:rPr lang="zh-CN" altLang="en-US" sz="2000" dirty="0"/>
              <a:t>白朔天</a:t>
            </a:r>
            <a:r>
              <a:rPr lang="en-US" altLang="zh-CN" sz="2000" dirty="0"/>
              <a:t>, </a:t>
            </a:r>
            <a:r>
              <a:rPr lang="zh-CN" altLang="en-US" sz="2000" dirty="0"/>
              <a:t>唐杰</a:t>
            </a:r>
            <a:r>
              <a:rPr lang="en-US" altLang="zh-CN" sz="2000" dirty="0"/>
              <a:t>. </a:t>
            </a:r>
            <a:r>
              <a:rPr lang="zh-CN" altLang="en-US" sz="2000" dirty="0"/>
              <a:t>强化学习（微课版）</a:t>
            </a:r>
            <a:r>
              <a:rPr lang="en-US" altLang="zh-CN" sz="2000" dirty="0"/>
              <a:t>. </a:t>
            </a:r>
            <a:r>
              <a:rPr lang="zh-CN" altLang="en-US" sz="2000" dirty="0"/>
              <a:t>清华大学出版社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-Q-Learning</a:t>
            </a:r>
            <a:r>
              <a:rPr kumimoji="1"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EE7F9C-048D-5445-9CAC-2B925969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5" y="757766"/>
            <a:ext cx="6502400" cy="3987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E93634-0952-C548-8186-C861AAE9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" y="4701822"/>
            <a:ext cx="6527800" cy="2133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340BE1-18BB-DB44-A3E3-B43FB876B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293" y="1279171"/>
            <a:ext cx="4505679" cy="46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-REINFORCE</a:t>
            </a:r>
            <a:r>
              <a:rPr kumimoji="1" lang="zh-CN" altLang="en-US" dirty="0"/>
              <a:t>算法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32F2C4-05F3-B342-B5A4-22987F65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141" y="2446310"/>
            <a:ext cx="3867856" cy="24148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A695B5-8038-7A4E-947B-EA88FC4D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98" y="2672008"/>
            <a:ext cx="5524500" cy="3898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5F93C3-6493-664D-BDD6-CFFC30936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02" y="1078701"/>
            <a:ext cx="8724900" cy="622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2A319E-1B30-BB44-A82E-B74801B7E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001" y="1619505"/>
            <a:ext cx="3568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1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-REINFORCE</a:t>
            </a:r>
            <a:r>
              <a:rPr kumimoji="1" lang="zh-CN" altLang="en-US" dirty="0"/>
              <a:t>算法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32F2C4-05F3-B342-B5A4-22987F650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05" y="0"/>
            <a:ext cx="3867856" cy="24148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ED29B5-3DE1-8A4E-A095-B2CB5717C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00" y="1859788"/>
            <a:ext cx="80899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8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-REINFORCE</a:t>
            </a:r>
            <a:r>
              <a:rPr kumimoji="1"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32B088-3CBC-7D46-B932-24EA328A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00" y="1498092"/>
            <a:ext cx="8039100" cy="1028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054D20-858F-924E-B657-A2E1445AF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4" y="2487378"/>
            <a:ext cx="8077200" cy="2324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D7A003-6775-8A41-8358-ADA8D1DC4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750" y="2556934"/>
            <a:ext cx="3390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0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-REINFORCE</a:t>
            </a:r>
            <a:r>
              <a:rPr kumimoji="1"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742F11-B6F5-BE42-98AB-08FF2A68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26" y="711562"/>
            <a:ext cx="8102600" cy="2819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DAF3AE-FBF0-8842-9B51-3A14AE3B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26" y="3403600"/>
            <a:ext cx="8102600" cy="345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38183A-FA49-D54F-996F-B734435B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174" y="5130800"/>
            <a:ext cx="5575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-REINFORCE</a:t>
            </a:r>
            <a:r>
              <a:rPr kumimoji="1"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0BDD3-0C36-F44B-AA0D-67C98ED6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070" y="949782"/>
            <a:ext cx="8411930" cy="54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-A-C</a:t>
            </a:r>
            <a:r>
              <a:rPr kumimoji="1"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20C527-4872-5243-ACD0-35F0B8584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967920"/>
            <a:ext cx="5515821" cy="3482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B12398-A42D-BF46-BE20-8E666D638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349" y="1912793"/>
            <a:ext cx="5660572" cy="3336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A5DFB6-CF72-8248-B823-8E3DA081E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54" y="2032903"/>
            <a:ext cx="4267200" cy="342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F7E730-3FFD-CC43-B880-640A62777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83" y="2782202"/>
            <a:ext cx="4826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29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-A-C</a:t>
            </a:r>
            <a:r>
              <a:rPr kumimoji="1"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B143ED-416C-9848-B057-77DD2E9B0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178362"/>
            <a:ext cx="5981700" cy="388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1EE7ED-5D51-2B4F-AF5C-4EA5D0F9E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684" y="1629212"/>
            <a:ext cx="5727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4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-A-C</a:t>
            </a:r>
            <a:r>
              <a:rPr kumimoji="1"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08747-1821-B344-8EC8-8C53C454D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85" y="1401536"/>
            <a:ext cx="7226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4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-A-C</a:t>
            </a:r>
            <a:r>
              <a:rPr kumimoji="1"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68B7F9-D76A-604B-B8BF-DC1D1209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1224643"/>
            <a:ext cx="7429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5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1F6500-51E1-C447-8BA6-FBB6B59B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" y="2832809"/>
            <a:ext cx="8576894" cy="37567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163E80-F8BA-F744-8D92-F0EE3B06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5" y="553156"/>
            <a:ext cx="3235433" cy="20200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A0C037-84F0-464C-8A80-C499D2313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8" y="748594"/>
            <a:ext cx="4216400" cy="39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C20DB0-AB32-C545-8E1B-A1EFBA04A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" y="1294036"/>
            <a:ext cx="8576894" cy="621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8E9A43-DD69-4744-88A0-9FBB0B160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28" y="1585737"/>
            <a:ext cx="8576894" cy="11738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-A-C</a:t>
            </a:r>
            <a:r>
              <a:rPr kumimoji="1" lang="zh-CN" altLang="en-US" dirty="0"/>
              <a:t>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BA251C-1531-A048-B327-F76631A2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943" y="1168400"/>
            <a:ext cx="7340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7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-A-C</a:t>
            </a:r>
            <a:r>
              <a:rPr kumimoji="1" lang="zh-CN" altLang="en-US" dirty="0"/>
              <a:t>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802867-CB43-C244-A9B4-681C43E1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57" y="802821"/>
            <a:ext cx="90424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49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-PPO</a:t>
            </a:r>
            <a:r>
              <a:rPr kumimoji="1"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2A2239-9808-094C-B331-B7CA54FD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3" y="926193"/>
            <a:ext cx="6946900" cy="368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91064F-FBCF-9F43-B52C-C4F4AC0B2C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7" y="1572188"/>
            <a:ext cx="7855791" cy="4457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E4ED56-8007-5A47-B892-EAFE4D827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352" y="5312231"/>
            <a:ext cx="2781300" cy="647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0AE86C-34CF-BA49-A41B-BA03167F7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372" y="6086008"/>
            <a:ext cx="5359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3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-PPO</a:t>
            </a:r>
            <a:r>
              <a:rPr kumimoji="1" lang="zh-CN" altLang="en-US" dirty="0"/>
              <a:t>算法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E3347A-539A-5745-93F5-A1AD8AAB9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07" y="849086"/>
            <a:ext cx="9334500" cy="2971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D90203-D649-0344-8795-374540FF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49" y="3788228"/>
            <a:ext cx="9372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7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-PPO</a:t>
            </a:r>
            <a:r>
              <a:rPr kumimoji="1"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85264F-9F35-4C4F-83A3-631B48E3E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9000"/>
            <a:ext cx="5829300" cy="5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2C6D7B-CBB7-0B47-B15B-DA1BC4F6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460500"/>
            <a:ext cx="6858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-PPO</a:t>
            </a:r>
            <a:r>
              <a:rPr kumimoji="1"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564E1F-3B43-714A-9434-8B3DBB4FE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1" y="1400627"/>
            <a:ext cx="8902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1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-PPO</a:t>
            </a:r>
            <a:r>
              <a:rPr kumimoji="1" lang="zh-CN" altLang="en-US" dirty="0"/>
              <a:t>算法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E19A64-4B0D-A745-9622-BDAF2B486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53" y="0"/>
            <a:ext cx="8323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51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-PPO</a:t>
            </a:r>
            <a:r>
              <a:rPr kumimoji="1"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FB031D-7243-B44C-AA88-4353C703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187" y="88526"/>
            <a:ext cx="8086312" cy="16437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C75664-DD8E-CC43-80A0-CB984E21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984" y="1733622"/>
            <a:ext cx="8152503" cy="50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8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-DQN</a:t>
            </a:r>
            <a:r>
              <a:rPr kumimoji="1" lang="zh-CN" altLang="en-US" dirty="0"/>
              <a:t>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6BC06D-DEA5-4948-AB6A-8644E93B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" y="960120"/>
            <a:ext cx="5382932" cy="3482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974EFF-F0DF-AA46-ACCA-C09A548E3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35150"/>
            <a:ext cx="8153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-DQN</a:t>
            </a:r>
            <a:r>
              <a:rPr kumimoji="1"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51EC71-B8EB-B244-93E6-A8759F28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24" y="15498"/>
            <a:ext cx="6812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2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-Gym</a:t>
            </a:r>
            <a:r>
              <a:rPr kumimoji="1" lang="zh-CN" altLang="en-US" dirty="0"/>
              <a:t>自带环境分析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163E80-F8BA-F744-8D92-F0EE3B06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133" y="158310"/>
            <a:ext cx="3867856" cy="24148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B4CC3A-0C98-C749-A5AA-49D3BBFCE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1" y="1244600"/>
            <a:ext cx="7864122" cy="39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46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-DQN</a:t>
            </a:r>
            <a:r>
              <a:rPr kumimoji="1"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AFA59C-AF59-254C-A3DC-4E211BF4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62" y="1028700"/>
            <a:ext cx="9385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10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-DQN</a:t>
            </a:r>
            <a:r>
              <a:rPr kumimoji="1"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69D70D-A714-E242-89FB-01197DAF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039799"/>
            <a:ext cx="12014200" cy="189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1652C5-EBE2-BD4D-A48B-093871623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37" y="3046403"/>
            <a:ext cx="4711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96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-DQN</a:t>
            </a:r>
            <a:r>
              <a:rPr kumimoji="1"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1DFDCF-948A-F24B-8742-E3BA9923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882650"/>
            <a:ext cx="58547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29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-DQN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A75277-C4C9-FC4B-A336-53F0C28C7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867" y="136524"/>
            <a:ext cx="8509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0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-DDPG</a:t>
            </a:r>
            <a:r>
              <a:rPr kumimoji="1"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8EC11B-85D9-AC46-9DED-09249E36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878" y="1967422"/>
            <a:ext cx="8972322" cy="39466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C2CA4A-AF24-804B-A4D7-9FDF40576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88" y="1095612"/>
            <a:ext cx="7404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0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-DDPG</a:t>
            </a:r>
            <a:r>
              <a:rPr kumimoji="1" lang="zh-CN" altLang="en-US" dirty="0"/>
              <a:t>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0355F5-073C-4E47-B37D-F744EC9A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539" y="0"/>
            <a:ext cx="6123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7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-DDPG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598EBE-C625-8749-B04B-21A7742D8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28" y="108486"/>
            <a:ext cx="6923330" cy="37338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F2AC9A-5312-394A-9BC6-7974BCCEE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10" y="3842309"/>
            <a:ext cx="6967147" cy="29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45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-DDPG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191D4D-9F9D-C340-84CC-E797A062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2554"/>
            <a:ext cx="5918200" cy="3581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70E82E-0450-8147-AB63-48973A2B2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95799"/>
            <a:ext cx="5892800" cy="299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50DDC8-B2FC-0645-9CF1-852292127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494" y="4312404"/>
            <a:ext cx="5892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DDPG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37A8BB-5AE4-424B-9E36-557270A8A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00" y="233124"/>
            <a:ext cx="10883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06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DDPG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78B1A-C333-1F46-8377-8E012E6CD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00" y="158750"/>
            <a:ext cx="9398000" cy="6540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11A240-52AF-2442-AABF-C99165E97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947" y="4159357"/>
            <a:ext cx="3187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0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-Gym</a:t>
            </a:r>
            <a:r>
              <a:rPr kumimoji="1" lang="zh-CN" altLang="en-US" dirty="0"/>
              <a:t>自带环境分析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163E80-F8BA-F744-8D92-F0EE3B06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133" y="158310"/>
            <a:ext cx="3867856" cy="24148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E727B1-4523-774C-BF78-871A3177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43" y="835620"/>
            <a:ext cx="7641167" cy="5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07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-DDPG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E31D1A-578E-D448-A638-83EB06259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075" y="310614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73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5">
            <a:extLst>
              <a:ext uri="{FF2B5EF4-FFF2-40B4-BE49-F238E27FC236}">
                <a16:creationId xmlns:a16="http://schemas.microsoft.com/office/drawing/2014/main" id="{34F8B600-EDC9-094C-9D97-0831F85148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300" y="345996"/>
            <a:ext cx="9203100" cy="461724"/>
          </a:xfrm>
        </p:spPr>
        <p:txBody>
          <a:bodyPr/>
          <a:lstStyle/>
          <a:p>
            <a:r>
              <a:rPr lang="zh-CN" altLang="en-US" sz="2000" dirty="0"/>
              <a:t>袁莎</a:t>
            </a:r>
            <a:r>
              <a:rPr lang="en-US" altLang="zh-CN" sz="2000" dirty="0"/>
              <a:t>, </a:t>
            </a:r>
            <a:r>
              <a:rPr lang="zh-CN" altLang="en-US" sz="2000" dirty="0"/>
              <a:t>白朔天</a:t>
            </a:r>
            <a:r>
              <a:rPr lang="en-US" altLang="zh-CN" sz="2000" dirty="0"/>
              <a:t>, </a:t>
            </a:r>
            <a:r>
              <a:rPr lang="zh-CN" altLang="en-US" sz="2000" dirty="0"/>
              <a:t>唐杰</a:t>
            </a:r>
            <a:r>
              <a:rPr lang="en-US" altLang="zh-CN" sz="2000" dirty="0"/>
              <a:t>. </a:t>
            </a:r>
            <a:r>
              <a:rPr lang="zh-CN" altLang="en-US" sz="2000" dirty="0"/>
              <a:t>强化学习（微课版）</a:t>
            </a:r>
            <a:r>
              <a:rPr lang="en-US" altLang="zh-CN" sz="2000" dirty="0"/>
              <a:t>. </a:t>
            </a:r>
            <a:r>
              <a:rPr lang="zh-CN" altLang="en-US" sz="2000" dirty="0"/>
              <a:t>清华大学出版社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386985-C5F1-E143-90F9-3D7A3B04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499360"/>
            <a:ext cx="2501900" cy="25019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A8D970-D4E2-E943-81C0-3FFBE4537F83}"/>
              </a:ext>
            </a:extLst>
          </p:cNvPr>
          <p:cNvSpPr txBox="1">
            <a:spLocks/>
          </p:cNvSpPr>
          <p:nvPr/>
        </p:nvSpPr>
        <p:spPr>
          <a:xfrm>
            <a:off x="1371260" y="2037636"/>
            <a:ext cx="1918380" cy="461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000" b="1" i="0" kern="1200">
                <a:ln>
                  <a:noFill/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京东购买二维码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0E6482-A3DE-724E-BF27-1F8FFC52F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392680"/>
            <a:ext cx="2788920" cy="2788920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37439898-56FF-C944-B2D2-6BC8E2770D8C}"/>
              </a:ext>
            </a:extLst>
          </p:cNvPr>
          <p:cNvSpPr txBox="1">
            <a:spLocks/>
          </p:cNvSpPr>
          <p:nvPr/>
        </p:nvSpPr>
        <p:spPr>
          <a:xfrm>
            <a:off x="8308465" y="2095064"/>
            <a:ext cx="1918380" cy="461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000" b="1" i="0" kern="1200">
                <a:ln>
                  <a:noFill/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交流公众号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AC24343-BFC4-4D42-AEE6-68C35C00E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50" y="2528570"/>
            <a:ext cx="2501900" cy="2501900"/>
          </a:xfrm>
          <a:prstGeom prst="rect">
            <a:avLst/>
          </a:prstGeom>
        </p:spPr>
      </p:pic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10B00AAA-7CF8-5B46-9155-EDB0E8125E96}"/>
              </a:ext>
            </a:extLst>
          </p:cNvPr>
          <p:cNvSpPr txBox="1">
            <a:spLocks/>
          </p:cNvSpPr>
          <p:nvPr/>
        </p:nvSpPr>
        <p:spPr>
          <a:xfrm>
            <a:off x="4846615" y="2066846"/>
            <a:ext cx="1918380" cy="461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000" b="1" i="0" kern="1200">
                <a:ln>
                  <a:noFill/>
                </a:ln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淘宝购买二维码</a:t>
            </a:r>
          </a:p>
        </p:txBody>
      </p:sp>
    </p:spTree>
    <p:extLst>
      <p:ext uri="{BB962C8B-B14F-4D97-AF65-F5344CB8AC3E}">
        <p14:creationId xmlns:p14="http://schemas.microsoft.com/office/powerpoint/2010/main" val="346721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-Gym</a:t>
            </a:r>
            <a:r>
              <a:rPr kumimoji="1" lang="zh-CN" altLang="en-US" dirty="0"/>
              <a:t>自带环境分析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163E80-F8BA-F744-8D92-F0EE3B06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133" y="158310"/>
            <a:ext cx="3867856" cy="24148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DC094F-04E4-CF4F-BA40-53902EA7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9" y="971820"/>
            <a:ext cx="6152445" cy="17578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0D3187-C0E6-5E4E-81BA-B5D11B55D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33" y="2729649"/>
            <a:ext cx="6211712" cy="38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5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-SARSA</a:t>
            </a:r>
            <a:r>
              <a:rPr kumimoji="1" lang="zh-CN" altLang="en-US" dirty="0"/>
              <a:t>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163E80-F8BA-F744-8D92-F0EE3B06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125" y="300518"/>
            <a:ext cx="3867856" cy="24148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829A45-AE25-3847-833F-8BA39B1EF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66" y="1429544"/>
            <a:ext cx="4749094" cy="5128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D6590A-A88F-3741-A577-FF2FC7F2F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8" y="1005407"/>
            <a:ext cx="8001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8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-SARSA</a:t>
            </a:r>
            <a:r>
              <a:rPr kumimoji="1" lang="zh-CN" altLang="en-US" dirty="0"/>
              <a:t>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163E80-F8BA-F744-8D92-F0EE3B06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125" y="300518"/>
            <a:ext cx="3867856" cy="24148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D6590A-A88F-3741-A577-FF2FC7F2F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8" y="1005407"/>
            <a:ext cx="8001000" cy="342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75E145-AF3B-2741-A14F-77F3FB569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68" y="1424507"/>
            <a:ext cx="7772400" cy="2146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F75BBA-1D42-B945-AFBF-2D805CD95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68" y="3570807"/>
            <a:ext cx="78232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8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-SARSA</a:t>
            </a:r>
            <a:r>
              <a:rPr kumimoji="1" lang="zh-CN" altLang="en-US" dirty="0"/>
              <a:t>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163E80-F8BA-F744-8D92-F0EE3B06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125" y="300518"/>
            <a:ext cx="3867856" cy="24148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D6590A-A88F-3741-A577-FF2FC7F2F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8" y="1005407"/>
            <a:ext cx="8001000" cy="342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7C9815-B8C1-B74C-84C8-11524905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26" y="1348307"/>
            <a:ext cx="6134099" cy="28272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33562D-852B-0B4C-9CE6-BAC639A5C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826" y="4175587"/>
            <a:ext cx="6134099" cy="9982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7DCA3A-8489-A046-8B3E-931448AEE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18" y="5150565"/>
            <a:ext cx="6148208" cy="833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A93256-28F8-094B-8A29-52CA893E1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26" y="5943217"/>
            <a:ext cx="6134099" cy="8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7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小车爬山</a:t>
            </a:r>
            <a:r>
              <a:rPr kumimoji="1" lang="en-US" altLang="zh-CN" dirty="0"/>
              <a:t>-SARSA</a:t>
            </a:r>
            <a:r>
              <a:rPr kumimoji="1" lang="zh-CN" altLang="en-US" dirty="0"/>
              <a:t>算法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151BF4-FC51-8842-8BAB-656C4671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518" y="1045721"/>
            <a:ext cx="4749094" cy="51281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869DAB-D7A9-3044-A5D0-D8FE2F53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34" y="712610"/>
            <a:ext cx="6477000" cy="3987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BD5ECE-516F-AC47-AE36-C7438B40B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34" y="4700410"/>
            <a:ext cx="6527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85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15FC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7545</TotalTime>
  <Words>353</Words>
  <Application>Microsoft Macintosh PowerPoint</Application>
  <PresentationFormat>宽屏</PresentationFormat>
  <Paragraphs>104</Paragraphs>
  <Slides>41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Microsoft YaHei</vt:lpstr>
      <vt:lpstr>FZFangSong-Z02S</vt:lpstr>
      <vt:lpstr>FZXiaoBiaoSong-B05</vt:lpstr>
      <vt:lpstr>Microsoft YaHei Light</vt:lpstr>
      <vt:lpstr>Source Han Sans CN</vt:lpstr>
      <vt:lpstr>Arial</vt:lpstr>
      <vt:lpstr>Open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Ramanda Galang Bryantama</dc:creator>
  <cp:lastModifiedBy>Sha Yuan</cp:lastModifiedBy>
  <cp:revision>397</cp:revision>
  <dcterms:created xsi:type="dcterms:W3CDTF">2020-08-07T10:06:14Z</dcterms:created>
  <dcterms:modified xsi:type="dcterms:W3CDTF">2022-01-25T15:47:19Z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2052-2.2.0.3563</vt:lpwstr>
  </property>
</Properties>
</file>